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9BBF26-3A01-456E-BCCA-9163A07C3FA2}">
  <a:tblStyle styleId="{D89BBF26-3A01-456E-BCCA-9163A07C3F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11"/>
    <p:restoredTop sz="94644"/>
  </p:normalViewPr>
  <p:slideViewPr>
    <p:cSldViewPr snapToGrid="0">
      <p:cViewPr varScale="1">
        <p:scale>
          <a:sx n="68" d="100"/>
          <a:sy n="68" d="100"/>
        </p:scale>
        <p:origin x="216" y="10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32fed42f8_0_1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32fed42f8_0_1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573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32fed42f8_0_1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32fed42f8_0_1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570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32fed42f8_0_1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32fed42f8_0_1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32fed42f8_0_1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32fed42f8_0_1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260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32fed42f8_0_1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32fed42f8_0_1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99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32fed42f8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32fed42f8_0_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32fed42f8_0_1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32fed42f8_0_1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480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32fed42f8_0_1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32fed42f8_0_1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651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32fed42f8_0_1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32fed42f8_0_1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960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32fed42f8_0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32fed42f8_0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97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32fed42f8_0_1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32fed42f8_0_1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066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32fed42f8_0_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32fed42f8_0_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710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32fed42f8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32fed42f8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61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ckmanuals.com/home/eye-disorders/cataract/cataract" TargetMode="External"/><Relationship Id="rId4" Type="http://schemas.openxmlformats.org/officeDocument/2006/relationships/hyperlink" Target="http://www.seekpart.com/hydraulic-pneumatic/pumps/Vacuum+Degasser.html" TargetMode="External"/><Relationship Id="rId5" Type="http://schemas.openxmlformats.org/officeDocument/2006/relationships/hyperlink" Target="http://www.separel.com/en/technology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055350" y="585675"/>
            <a:ext cx="5769000" cy="29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Preliminary Presentation: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De-Aerating Solutions for </a:t>
            </a:r>
            <a:r>
              <a:rPr lang="en-US" dirty="0" smtClean="0"/>
              <a:t>Cataracts</a:t>
            </a:r>
            <a:r>
              <a:rPr lang="en" dirty="0" smtClean="0"/>
              <a:t> </a:t>
            </a:r>
            <a:r>
              <a:rPr lang="en" dirty="0"/>
              <a:t>Surgeries</a:t>
            </a:r>
            <a:endParaRPr dirty="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Brandon Lum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Membrane Degasification</a:t>
            </a:r>
            <a:endParaRPr sz="3000"/>
          </a:p>
        </p:txBody>
      </p:sp>
      <p:sp>
        <p:nvSpPr>
          <p:cNvPr id="208" name="Google Shape;208;p22"/>
          <p:cNvSpPr txBox="1">
            <a:spLocks noGrp="1"/>
          </p:cNvSpPr>
          <p:nvPr>
            <p:ph type="body" idx="1"/>
          </p:nvPr>
        </p:nvSpPr>
        <p:spPr>
          <a:xfrm>
            <a:off x="1039100" y="1084175"/>
            <a:ext cx="39699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Liquid in contact with membrane only permeable to gas in contact with vacuum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Gas pulled across membrane from liquid to vacuum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Time and efficiency scale with size and vacuum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Membrane prevents contamination risk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Supports a greater flow rate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Presently used in factory settings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209" name="Google Shape;2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875" y="1208100"/>
            <a:ext cx="3436650" cy="278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 txBox="1"/>
          <p:nvPr/>
        </p:nvSpPr>
        <p:spPr>
          <a:xfrm>
            <a:off x="5009025" y="3992100"/>
            <a:ext cx="34368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Membrane Degasification (7).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Ultrasonic Degasification</a:t>
            </a:r>
            <a:endParaRPr sz="30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body" idx="1"/>
          </p:nvPr>
        </p:nvSpPr>
        <p:spPr>
          <a:xfrm>
            <a:off x="1050450" y="1159800"/>
            <a:ext cx="3689400" cy="33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Creating low pressure areas to draw out gases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Requires vacuum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Requires ultrasonic power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Time and efficiency scales with power/frequency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Same effect that causes bubbling during phaco surgery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Presently used for oils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7" name="Google Shape;217;p23"/>
          <p:cNvPicPr preferRelativeResize="0"/>
          <p:nvPr/>
        </p:nvPicPr>
        <p:blipFill rotWithShape="1">
          <a:blip r:embed="rId3">
            <a:alphaModFix/>
          </a:blip>
          <a:srcRect l="14736" r="17604"/>
          <a:stretch/>
        </p:blipFill>
        <p:spPr>
          <a:xfrm>
            <a:off x="5017425" y="1307850"/>
            <a:ext cx="3689551" cy="23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3"/>
          <p:cNvSpPr txBox="1"/>
          <p:nvPr/>
        </p:nvSpPr>
        <p:spPr>
          <a:xfrm>
            <a:off x="5017425" y="3681125"/>
            <a:ext cx="33189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Ultrasonic Degasification (8).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1263875" y="1668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Gantt Chart</a:t>
            </a:r>
            <a:r>
              <a:rPr lang="en"/>
              <a:t> </a:t>
            </a:r>
            <a:endParaRPr/>
          </a:p>
        </p:txBody>
      </p:sp>
      <p:pic>
        <p:nvPicPr>
          <p:cNvPr id="224" name="Google Shape;2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300" y="707875"/>
            <a:ext cx="6633876" cy="414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Team Organization</a:t>
            </a:r>
            <a:endParaRPr sz="3000"/>
          </a:p>
        </p:txBody>
      </p:sp>
      <p:graphicFrame>
        <p:nvGraphicFramePr>
          <p:cNvPr id="230" name="Google Shape;230;p25"/>
          <p:cNvGraphicFramePr/>
          <p:nvPr>
            <p:extLst>
              <p:ext uri="{D42A27DB-BD31-4B8C-83A1-F6EECF244321}">
                <p14:modId xmlns:p14="http://schemas.microsoft.com/office/powerpoint/2010/main" val="1257333879"/>
              </p:ext>
            </p:extLst>
          </p:nvPr>
        </p:nvGraphicFramePr>
        <p:xfrm>
          <a:off x="1157725" y="1138250"/>
          <a:ext cx="7598575" cy="3574034"/>
        </p:xfrm>
        <a:graphic>
          <a:graphicData uri="http://schemas.openxmlformats.org/drawingml/2006/table">
            <a:tbl>
              <a:tblPr>
                <a:noFill/>
                <a:tableStyleId>{D89BBF26-3A01-456E-BCCA-9163A07C3FA2}</a:tableStyleId>
              </a:tblPr>
              <a:tblGrid>
                <a:gridCol w="2107300"/>
                <a:gridCol w="1968850"/>
                <a:gridCol w="1599700"/>
                <a:gridCol w="1922725"/>
              </a:tblGrid>
              <a:tr h="384400"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Name</a:t>
                      </a:r>
                      <a:endParaRPr sz="1600"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Brandon Lum</a:t>
                      </a:r>
                      <a:endParaRPr sz="16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Anupama Melam</a:t>
                      </a:r>
                      <a:endParaRPr sz="16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Michael Morgan</a:t>
                      </a:r>
                      <a:endParaRPr sz="16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301950"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Responsibilities</a:t>
                      </a:r>
                      <a:endParaRPr sz="1600"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- Communicating with the client, Brian McCary</a:t>
                      </a:r>
                      <a:endParaRPr sz="16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Lab experimentation</a:t>
                      </a:r>
                      <a:endParaRPr sz="16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Obtaining materials</a:t>
                      </a:r>
                      <a:endParaRPr sz="16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Researching vacuums</a:t>
                      </a:r>
                      <a:endParaRPr sz="16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Prototype testing</a:t>
                      </a:r>
                      <a:endParaRPr sz="16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endParaRPr sz="16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Maintaining project website</a:t>
                      </a:r>
                      <a:endParaRPr sz="16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Researching sterilization processes</a:t>
                      </a:r>
                      <a:endParaRPr sz="16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Updating Gantt Chart</a:t>
                      </a:r>
                      <a:endParaRPr sz="16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Keeping notes for composing weekly reports</a:t>
                      </a:r>
                      <a:endParaRPr sz="16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Researching existing solutions</a:t>
                      </a:r>
                      <a:endParaRPr sz="16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Communicating with Professor Klaesner </a:t>
                      </a:r>
                      <a:endParaRPr sz="16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Updating class schedule </a:t>
                      </a:r>
                      <a:endParaRPr sz="16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Researching material pricing</a:t>
                      </a:r>
                      <a:endParaRPr sz="16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body" idx="1"/>
          </p:nvPr>
        </p:nvSpPr>
        <p:spPr>
          <a:xfrm>
            <a:off x="1297500" y="874050"/>
            <a:ext cx="7038900" cy="41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AutoNum type="arabicParenBoth"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Khazaeni, Leila. “Cataract - Eye Disorders - Merck Manuals Consumer Version.” </a:t>
            </a:r>
            <a:r>
              <a:rPr lang="en" sz="12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Merck Manuals Professional Edition</a:t>
            </a: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2018, </a:t>
            </a:r>
            <a:r>
              <a:rPr lang="en" sz="1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www.merckmanuals.com/home/eye-disorders/cataract/cataract</a:t>
            </a: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AutoNum type="arabicParenBoth"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eye. “PHACO, CATARACT EYE SURGERY.” </a:t>
            </a:r>
            <a:r>
              <a:rPr lang="en" sz="12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Phaco, Cataract Eye Surgery</a:t>
            </a: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Dec. 2017, advancedcentreforeyes.com/blog/phaco-cataract-eye-surgery/.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AutoNum type="arabicParenBoth"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Benjamin, L. “Fluidics and Rheology in Phaco Surgery: What Matters and What Is the Hype?” </a:t>
            </a:r>
            <a:r>
              <a:rPr lang="en" sz="12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Nature News</a:t>
            </a: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Nature Publishing Group, 19 Jan. 2018, www.nature.com/articles/eye2017299.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AutoNum type="arabicParenBoth"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Concord Eye Center. “Cataract Portal.” </a:t>
            </a:r>
            <a:r>
              <a:rPr lang="en" sz="12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Concord Eye Center</a:t>
            </a: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2017, concordeyecenternh.com/services-procedures/cataracts/.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AutoNum type="arabicParenBoth"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Wilkie, David A. “Principles of Phacoemulsification.” </a:t>
            </a:r>
            <a:r>
              <a:rPr lang="en" sz="12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Ohio State University </a:t>
            </a: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Ohio State 	University Veterinary Medical Center, 2018, cvm.ncsu.edu/wp-content/uploads/2018/05/June-21_Wilkie_Phaco-Dynamics-Slides.pdf.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AutoNum type="arabicParenBoth"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SeekPart.com. “Vacuum Degasser.” </a:t>
            </a:r>
            <a:r>
              <a:rPr lang="en" sz="12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Global Mechanical Parts Trading Network</a:t>
            </a: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SeekPart.com, 2018, </a:t>
            </a:r>
            <a:r>
              <a:rPr lang="en" sz="1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www.seekpart.com/hydraulic-pneumatic/pumps/Vacuum+Degasser.html</a:t>
            </a: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AutoNum type="arabicParenBoth"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Separel Technology. “What Is Degasification &amp; Aeration?” </a:t>
            </a:r>
            <a:r>
              <a:rPr lang="en" sz="12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Degasification &amp; Aeration? | SEPAREL</a:t>
            </a: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DIC Corporation, 2018, </a:t>
            </a:r>
            <a:r>
              <a:rPr lang="en" sz="1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www.separel.com/en/technology/</a:t>
            </a: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AutoNum type="arabicParenBoth"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Melton, Edith. “Degassing Water Supplied through Water Mains under Pressure Almost Always Contains Dissolved Air and Other Gasses. Bubbles That Form in a Glass of Water. - Ppt Download.” </a:t>
            </a:r>
            <a:r>
              <a:rPr lang="en" sz="12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SlidePlayer</a:t>
            </a: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SlidePlayer, 2015, slideplayer.com/slide/5697342/.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Cataracts: Impact &amp; Market </a:t>
            </a:r>
            <a:endParaRPr sz="3000"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47075" y="1116150"/>
            <a:ext cx="38145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Hardening of the lens of the eye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Cloudy vision, halos, blindness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Half of all blindness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Age, trauma, radiation, genetics, smoking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Treated by surgery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20 million people worldwide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US: $6.8 billion/year</a:t>
            </a:r>
            <a:endParaRPr sz="1800" dirty="0"/>
          </a:p>
        </p:txBody>
      </p:sp>
      <p:sp>
        <p:nvSpPr>
          <p:cNvPr id="142" name="Google Shape;142;p14"/>
          <p:cNvSpPr txBox="1"/>
          <p:nvPr/>
        </p:nvSpPr>
        <p:spPr>
          <a:xfrm>
            <a:off x="5228750" y="3909800"/>
            <a:ext cx="36474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Cataract diagram (1).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738" y="1116150"/>
            <a:ext cx="3527375" cy="27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1297500" y="242475"/>
            <a:ext cx="75186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Phacoemulsification (Phaco) Surgery</a:t>
            </a:r>
            <a:endParaRPr sz="3000"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949700" y="970650"/>
            <a:ext cx="2622000" cy="3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~$2000/eye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10 - 20 minutes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3.6 million surgeries/ year worldwide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US: 2 million surgeries/year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Simplified steps: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Incision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Emulsification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Implantation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2631" y="904900"/>
            <a:ext cx="4240975" cy="375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/>
        </p:nvSpPr>
        <p:spPr>
          <a:xfrm>
            <a:off x="4308456" y="4663125"/>
            <a:ext cx="28395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Phaco surgery steps (2).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Phaco Handpiece &amp; System</a:t>
            </a:r>
            <a:endParaRPr sz="3000"/>
          </a:p>
        </p:txBody>
      </p:sp>
      <p:sp>
        <p:nvSpPr>
          <p:cNvPr id="157" name="Google Shape;157;p16"/>
          <p:cNvSpPr txBox="1">
            <a:spLocks noGrp="1"/>
          </p:cNvSpPr>
          <p:nvPr>
            <p:ph type="body" idx="1"/>
          </p:nvPr>
        </p:nvSpPr>
        <p:spPr>
          <a:xfrm>
            <a:off x="876625" y="898850"/>
            <a:ext cx="3338100" cy="3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Needle Tip Vibrates Ultrasonically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Cavitation Shockwaves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Jackhammer Effect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Irrigation (Inflow)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Aspiration (Vacuum)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System: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Controls: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Flow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Vacuum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Power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16"/>
          <p:cNvPicPr preferRelativeResize="0"/>
          <p:nvPr/>
        </p:nvPicPr>
        <p:blipFill rotWithShape="1">
          <a:blip r:embed="rId3">
            <a:alphaModFix/>
          </a:blip>
          <a:srcRect l="2123"/>
          <a:stretch/>
        </p:blipFill>
        <p:spPr>
          <a:xfrm>
            <a:off x="4085317" y="1021138"/>
            <a:ext cx="2552900" cy="31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8217" y="1061950"/>
            <a:ext cx="2437500" cy="30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6"/>
          <p:cNvSpPr txBox="1"/>
          <p:nvPr/>
        </p:nvSpPr>
        <p:spPr>
          <a:xfrm>
            <a:off x="4085317" y="4101350"/>
            <a:ext cx="24375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Phaco Handpiece (3).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6638205" y="4101350"/>
            <a:ext cx="25044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Simple Phaco Machine (4).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1290525" y="261025"/>
            <a:ext cx="74763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Phaco: Bubble Formation &amp; Problems</a:t>
            </a:r>
            <a:endParaRPr sz="3000"/>
          </a:p>
        </p:txBody>
      </p:sp>
      <p:sp>
        <p:nvSpPr>
          <p:cNvPr id="167" name="Google Shape;167;p17"/>
          <p:cNvSpPr txBox="1">
            <a:spLocks noGrp="1"/>
          </p:cNvSpPr>
          <p:nvPr>
            <p:ph type="body" idx="1"/>
          </p:nvPr>
        </p:nvSpPr>
        <p:spPr>
          <a:xfrm>
            <a:off x="967650" y="980650"/>
            <a:ext cx="3315600" cy="1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Movement of the needle tip creates low pressure areas of vacuum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Cavitation/vacuum areas  pull gas from fluid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5036769" y="4177000"/>
            <a:ext cx="2924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Formation of bubbles (5).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948175" y="2701625"/>
            <a:ext cx="3335100" cy="2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Problems: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Obscure surgeon vision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Can cause cornea damage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Can lead to longer and riskier surgeries</a:t>
            </a:r>
            <a:endParaRPr/>
          </a:p>
        </p:txBody>
      </p:sp>
      <p:pic>
        <p:nvPicPr>
          <p:cNvPr id="170" name="Google Shape;17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5769" y="909025"/>
            <a:ext cx="2976600" cy="33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title"/>
          </p:nvPr>
        </p:nvSpPr>
        <p:spPr>
          <a:xfrm>
            <a:off x="1255475" y="25087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Need Statement &amp; Project Scope </a:t>
            </a:r>
            <a:endParaRPr sz="3000"/>
          </a:p>
        </p:txBody>
      </p:sp>
      <p:sp>
        <p:nvSpPr>
          <p:cNvPr id="176" name="Google Shape;176;p18"/>
          <p:cNvSpPr txBox="1">
            <a:spLocks noGrp="1"/>
          </p:cNvSpPr>
          <p:nvPr>
            <p:ph type="body" idx="1"/>
          </p:nvPr>
        </p:nvSpPr>
        <p:spPr>
          <a:xfrm>
            <a:off x="1297500" y="1075750"/>
            <a:ext cx="6123600" cy="3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dirty="0">
                <a:solidFill>
                  <a:srgbClr val="FFFFFF"/>
                </a:solidFill>
              </a:rPr>
              <a:t>Build a device to de-aerate the Balanced Salt Solution (BSS) for use in phacoemulsification cataract removal surgeries to prevent gas bubbles from forming.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dirty="0">
                <a:solidFill>
                  <a:srgbClr val="FFFFFF"/>
                </a:solidFill>
              </a:rPr>
              <a:t>Our device is to be attached between the fluid container and the </a:t>
            </a:r>
            <a:r>
              <a:rPr lang="en" sz="1800" dirty="0" err="1">
                <a:solidFill>
                  <a:srgbClr val="FFFFFF"/>
                </a:solidFill>
              </a:rPr>
              <a:t>phaco</a:t>
            </a:r>
            <a:r>
              <a:rPr lang="en" sz="1800" dirty="0">
                <a:solidFill>
                  <a:srgbClr val="FFFFFF"/>
                </a:solidFill>
              </a:rPr>
              <a:t> </a:t>
            </a:r>
            <a:r>
              <a:rPr lang="en" sz="1800" dirty="0" err="1">
                <a:solidFill>
                  <a:srgbClr val="FFFFFF"/>
                </a:solidFill>
              </a:rPr>
              <a:t>handpiece</a:t>
            </a:r>
            <a:r>
              <a:rPr lang="en" sz="1800" dirty="0">
                <a:solidFill>
                  <a:srgbClr val="FFFFFF"/>
                </a:solidFill>
              </a:rPr>
              <a:t>. This device is expected to be implemented in Bausch + Lomb phacoemulsification surgery systems, both already on the market and yet to be developed.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1297500" y="2283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Specifications </a:t>
            </a:r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body" idx="1"/>
          </p:nvPr>
        </p:nvSpPr>
        <p:spPr>
          <a:xfrm>
            <a:off x="1297500" y="983325"/>
            <a:ext cx="34425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183" name="Google Shape;183;p19"/>
          <p:cNvGraphicFramePr/>
          <p:nvPr/>
        </p:nvGraphicFramePr>
        <p:xfrm>
          <a:off x="1116800" y="806800"/>
          <a:ext cx="7651200" cy="4027002"/>
        </p:xfrm>
        <a:graphic>
          <a:graphicData uri="http://schemas.openxmlformats.org/drawingml/2006/table">
            <a:tbl>
              <a:tblPr>
                <a:noFill/>
                <a:tableStyleId>{D89BBF26-3A01-456E-BCCA-9163A07C3FA2}</a:tableStyleId>
              </a:tblPr>
              <a:tblGrid>
                <a:gridCol w="1821025"/>
                <a:gridCol w="3407050"/>
                <a:gridCol w="2423125"/>
              </a:tblGrid>
              <a:tr h="358775">
                <a:tc>
                  <a:txBody>
                    <a:bodyPr/>
                    <a:lstStyle/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Description</a:t>
                      </a:r>
                      <a:endParaRPr sz="1300"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Metric</a:t>
                      </a:r>
                      <a:endParaRPr sz="1300"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Value</a:t>
                      </a:r>
                      <a:endParaRPr sz="1300"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690875">
                <a:tc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Sterilize-able</a:t>
                      </a:r>
                      <a:endParaRPr sz="1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Device dimensions - limited by the equipment packs in which they are stored and shipped</a:t>
                      </a:r>
                      <a:endParaRPr sz="1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12” x 6” x 6”</a:t>
                      </a:r>
                      <a:endParaRPr sz="1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Inexpensive </a:t>
                      </a:r>
                      <a:endParaRPr sz="1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Cost of final product</a:t>
                      </a:r>
                      <a:endParaRPr sz="1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$1 per unit</a:t>
                      </a:r>
                      <a:endParaRPr sz="1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0875">
                <a:tc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In- Line</a:t>
                      </a:r>
                      <a:endParaRPr sz="1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Inner diameter of the openings on the device for the fluid tubes</a:t>
                      </a:r>
                      <a:endParaRPr sz="1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1.25 mm </a:t>
                      </a:r>
                      <a:endParaRPr sz="1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9275">
                <a:tc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Patient Safe</a:t>
                      </a:r>
                      <a:endParaRPr sz="1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Temperature of fluid flowing out of device</a:t>
                      </a:r>
                      <a:endParaRPr sz="1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37℃  (body temperature)</a:t>
                      </a:r>
                      <a:endParaRPr sz="1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41925">
                <a:tc>
                  <a:txBody>
                    <a:bodyPr/>
                    <a:lstStyle/>
                    <a:p>
                      <a:pPr marL="76200" marR="76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Consistency During Surgery</a:t>
                      </a:r>
                      <a:endParaRPr sz="1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Minimum flow rate</a:t>
                      </a:r>
                      <a:endParaRPr sz="1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 ml/min</a:t>
                      </a:r>
                      <a:endParaRPr sz="1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9275">
                <a:tc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Efficiency</a:t>
                      </a:r>
                      <a:endParaRPr sz="1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Dissolved O2 concentration in fluid flowing out of device</a:t>
                      </a:r>
                      <a:endParaRPr sz="1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&lt; 55%</a:t>
                      </a:r>
                      <a:endParaRPr sz="1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title"/>
          </p:nvPr>
        </p:nvSpPr>
        <p:spPr>
          <a:xfrm>
            <a:off x="1297500" y="25087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Existing Solutions</a:t>
            </a:r>
            <a:endParaRPr sz="3000"/>
          </a:p>
        </p:txBody>
      </p:sp>
      <p:pic>
        <p:nvPicPr>
          <p:cNvPr id="189" name="Google Shape;1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875" y="1052100"/>
            <a:ext cx="1893175" cy="154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4">
            <a:alphaModFix/>
          </a:blip>
          <a:srcRect l="14769" r="15064"/>
          <a:stretch/>
        </p:blipFill>
        <p:spPr>
          <a:xfrm>
            <a:off x="6994729" y="1052100"/>
            <a:ext cx="1893171" cy="1537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9875" y="2589132"/>
            <a:ext cx="2024889" cy="115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0014" y="2541188"/>
            <a:ext cx="1617886" cy="120411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5279875" y="3853800"/>
            <a:ext cx="28557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De-aerators on the market (6).</a:t>
            </a:r>
            <a:endParaRPr sz="1200">
              <a:solidFill>
                <a:srgbClr val="FFFFFF"/>
              </a:solidFill>
            </a:endParaRPr>
          </a:p>
        </p:txBody>
      </p:sp>
      <p:graphicFrame>
        <p:nvGraphicFramePr>
          <p:cNvPr id="194" name="Google Shape;194;p20"/>
          <p:cNvGraphicFramePr/>
          <p:nvPr>
            <p:extLst>
              <p:ext uri="{D42A27DB-BD31-4B8C-83A1-F6EECF244321}">
                <p14:modId xmlns:p14="http://schemas.microsoft.com/office/powerpoint/2010/main" val="215072313"/>
              </p:ext>
            </p:extLst>
          </p:nvPr>
        </p:nvGraphicFramePr>
        <p:xfrm>
          <a:off x="1141968" y="804864"/>
          <a:ext cx="4089425" cy="4259643"/>
        </p:xfrm>
        <a:graphic>
          <a:graphicData uri="http://schemas.openxmlformats.org/drawingml/2006/table">
            <a:tbl>
              <a:tblPr>
                <a:noFill/>
                <a:tableStyleId>{D89BBF26-3A01-456E-BCCA-9163A07C3FA2}</a:tableStyleId>
              </a:tblPr>
              <a:tblGrid>
                <a:gridCol w="2435900"/>
                <a:gridCol w="1653525"/>
              </a:tblGrid>
              <a:tr h="409882">
                <a:tc>
                  <a:txBody>
                    <a:bodyPr/>
                    <a:lstStyle/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Method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Feasibility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409882">
                <a:tc>
                  <a:txBody>
                    <a:bodyPr/>
                    <a:lstStyle/>
                    <a:p>
                      <a:pPr marL="76200" marR="76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Substitution by inert gas</a:t>
                      </a:r>
                      <a:endParaRPr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76200" marR="76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Violates </a:t>
                      </a:r>
                      <a:r>
                        <a:rPr lang="en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sterile procedure</a:t>
                      </a:r>
                      <a:endParaRPr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76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Contaminates </a:t>
                      </a:r>
                      <a:r>
                        <a:rPr lang="en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solution </a:t>
                      </a:r>
                      <a:endParaRPr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6510">
                <a:tc>
                  <a:txBody>
                    <a:bodyPr/>
                    <a:lstStyle/>
                    <a:p>
                      <a:pPr marL="76200" marR="76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 of reactant</a:t>
                      </a:r>
                      <a:endParaRPr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882">
                <a:tc>
                  <a:txBody>
                    <a:bodyPr/>
                    <a:lstStyle/>
                    <a:p>
                      <a:pPr marL="76200" marR="76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Thermal regulation</a:t>
                      </a:r>
                      <a:endParaRPr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Time-consuming</a:t>
                      </a:r>
                      <a:endParaRPr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76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Unsafe </a:t>
                      </a:r>
                      <a:r>
                        <a:rPr lang="en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temperatures</a:t>
                      </a:r>
                      <a:endParaRPr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76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Large </a:t>
                      </a:r>
                      <a:r>
                        <a:rPr lang="en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mechanisms</a:t>
                      </a:r>
                      <a:endParaRPr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72184">
                <a:tc>
                  <a:txBody>
                    <a:bodyPr/>
                    <a:lstStyle/>
                    <a:p>
                      <a:pPr marL="76200" marR="76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Freeze-pump-thaw cycling</a:t>
                      </a:r>
                      <a:endParaRPr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882">
                <a:tc>
                  <a:txBody>
                    <a:bodyPr/>
                    <a:lstStyle/>
                    <a:p>
                      <a:pPr marL="76200" marR="76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Pressure reduction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Feasible</a:t>
                      </a:r>
                      <a:endParaRPr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762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Miniaturize-able </a:t>
                      </a:r>
                      <a:endParaRPr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9882">
                <a:tc>
                  <a:txBody>
                    <a:bodyPr/>
                    <a:lstStyle/>
                    <a:p>
                      <a:pPr marL="76200" marR="76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Membrane degasification</a:t>
                      </a:r>
                      <a:endParaRPr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795">
                <a:tc>
                  <a:txBody>
                    <a:bodyPr/>
                    <a:lstStyle/>
                    <a:p>
                      <a:pPr marL="76200" marR="76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Ultrasonic degasification</a:t>
                      </a:r>
                      <a:endParaRPr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Pressure Reduction</a:t>
            </a:r>
            <a:endParaRPr sz="3000"/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1"/>
          </p:nvPr>
        </p:nvSpPr>
        <p:spPr>
          <a:xfrm>
            <a:off x="1065075" y="1092575"/>
            <a:ext cx="3582600" cy="3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Vacuum in contact with solution surface area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Gas pulled from liquid to vacuum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Simple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Can be done to flowing liquid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Requires vacuum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Time and efficiency scale with size and vacuum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Contamination risk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Presently used for resins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01" name="Google Shape;2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55468"/>
            <a:ext cx="4339451" cy="175493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/>
          <p:nvPr/>
        </p:nvSpPr>
        <p:spPr>
          <a:xfrm>
            <a:off x="4647625" y="3010400"/>
            <a:ext cx="40620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Method of pressure reduction degasification (7).</a:t>
            </a:r>
            <a:endParaRPr sz="12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LabArchives xmlns:xsi="http://www.w3.org/2001/XMLSchema-instance" xmlns:xsd="http://www.w3.org/2001/XMLSchema">
  <BaseUri>https://mynotebook.labarchives.com</BaseUri>
  <eid>MTgwLjcwMDAwMDAwMDAwMDAyfDM4MjMxMi8xMzkvRW50cnlQYXJ0LzE2MzIxMDV8NDU4Ljc=</eid>
  <version>1</version>
  <updated-at>2018-10-08T10:17:25-05:00</updated-at>
</LabArchives>
</file>

<file path=customXml/itemProps1.xml><?xml version="1.0" encoding="utf-8"?>
<ds:datastoreItem xmlns:ds="http://schemas.openxmlformats.org/officeDocument/2006/customXml" ds:itemID="{0EE259F0-67EF-4ED9-9BB9-87E7285AEF87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702</Words>
  <Application>Microsoft Macintosh PowerPoint</Application>
  <PresentationFormat>On-screen Show (16:9)</PresentationFormat>
  <Paragraphs>143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Lato</vt:lpstr>
      <vt:lpstr>Montserrat</vt:lpstr>
      <vt:lpstr>Roboto</vt:lpstr>
      <vt:lpstr>Arial</vt:lpstr>
      <vt:lpstr>Calibri</vt:lpstr>
      <vt:lpstr>Focus</vt:lpstr>
      <vt:lpstr>Preliminary Presentation: De-Aerating Solutions for Cataracts Surgeries</vt:lpstr>
      <vt:lpstr>Cataracts: Impact &amp; Market </vt:lpstr>
      <vt:lpstr>Phacoemulsification (Phaco) Surgery</vt:lpstr>
      <vt:lpstr>Phaco Handpiece &amp; System</vt:lpstr>
      <vt:lpstr>Phaco: Bubble Formation &amp; Problems</vt:lpstr>
      <vt:lpstr>Need Statement &amp; Project Scope </vt:lpstr>
      <vt:lpstr>Design Specifications </vt:lpstr>
      <vt:lpstr>Existing Solutions</vt:lpstr>
      <vt:lpstr>Pressure Reduction</vt:lpstr>
      <vt:lpstr>Membrane Degasification</vt:lpstr>
      <vt:lpstr>Ultrasonic Degasification</vt:lpstr>
      <vt:lpstr>Gantt Chart </vt:lpstr>
      <vt:lpstr>Team Organization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Presentation: De-Aerating Solutions for Eye Surgeries</dc:title>
  <cp:lastModifiedBy>Melam, Anupama</cp:lastModifiedBy>
  <cp:revision>6</cp:revision>
  <dcterms:modified xsi:type="dcterms:W3CDTF">2018-10-24T00:46:24Z</dcterms:modified>
</cp:coreProperties>
</file>